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8" r:id="rId3"/>
    <p:sldId id="257" r:id="rId4"/>
    <p:sldId id="274" r:id="rId5"/>
    <p:sldId id="262" r:id="rId6"/>
    <p:sldId id="266" r:id="rId7"/>
    <p:sldId id="267" r:id="rId8"/>
    <p:sldId id="258" r:id="rId9"/>
    <p:sldId id="265" r:id="rId10"/>
    <p:sldId id="259" r:id="rId11"/>
    <p:sldId id="264" r:id="rId12"/>
    <p:sldId id="272" r:id="rId13"/>
    <p:sldId id="273" r:id="rId14"/>
    <p:sldId id="292" r:id="rId15"/>
    <p:sldId id="269" r:id="rId16"/>
    <p:sldId id="279" r:id="rId17"/>
    <p:sldId id="291" r:id="rId18"/>
    <p:sldId id="270" r:id="rId19"/>
    <p:sldId id="276" r:id="rId20"/>
    <p:sldId id="271" r:id="rId21"/>
    <p:sldId id="286" r:id="rId22"/>
    <p:sldId id="290" r:id="rId23"/>
    <p:sldId id="289" r:id="rId24"/>
    <p:sldId id="278" r:id="rId25"/>
    <p:sldId id="263" r:id="rId26"/>
    <p:sldId id="283" r:id="rId27"/>
    <p:sldId id="280" r:id="rId28"/>
    <p:sldId id="281" r:id="rId29"/>
    <p:sldId id="282" r:id="rId30"/>
    <p:sldId id="288" r:id="rId31"/>
    <p:sldId id="287" r:id="rId32"/>
    <p:sldId id="284" r:id="rId33"/>
    <p:sldId id="285" r:id="rId34"/>
    <p:sldId id="277" r:id="rId35"/>
    <p:sldId id="260" r:id="rId36"/>
    <p:sldId id="275" r:id="rId37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FFE"/>
    <a:srgbClr val="FFC6FF"/>
    <a:srgbClr val="FC6FC2"/>
    <a:srgbClr val="D0FFCA"/>
    <a:srgbClr val="FF23B5"/>
    <a:srgbClr val="00DFF7"/>
    <a:srgbClr val="F6F9EE"/>
    <a:srgbClr val="FEFCDC"/>
    <a:srgbClr val="F07167"/>
    <a:srgbClr val="FFD9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15"/>
    <p:restoredTop sz="94715"/>
  </p:normalViewPr>
  <p:slideViewPr>
    <p:cSldViewPr snapToGrid="0">
      <p:cViewPr>
        <p:scale>
          <a:sx n="91" d="100"/>
          <a:sy n="91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BADCA-A359-6D46-83CE-A125D3510856}" type="datetimeFigureOut">
              <a:rPr lang="en-FI" smtClean="0"/>
              <a:t>30.1.2024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328CD0-2A99-3A4A-BC3C-79476A0CA74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70400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28CD0-2A99-3A4A-BC3C-79476A0CA743}" type="slidenum">
              <a:rPr lang="en-FI" smtClean="0"/>
              <a:t>2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490924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28CD0-2A99-3A4A-BC3C-79476A0CA743}" type="slidenum">
              <a:rPr lang="en-FI" smtClean="0"/>
              <a:t>29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226213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C95E-F5BC-BAA5-7008-693CEE846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EB465-4CDA-6186-C6EA-608DBA350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67D50-19D3-4656-F8F0-ACFBEBE4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BC52-3B89-C656-1DB5-DF7EF9770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E98F7-A2BC-F524-B2C7-0059ABC6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7382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E5C9-77B7-6461-656D-DF135CE8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7CCFE-7AD6-90EC-1675-5CEBF321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3FE91-D180-B293-7AF5-3DBD1163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53FB5-8CF5-F3FA-2AFD-EC8F8C838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838EE-BD89-7204-C372-13757E1E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5375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BCF227-99EC-D321-BC9F-1F4CCB079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56995-C293-CF7A-EBC4-A7B0C0811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10EC-6B96-9E83-8B5F-4A0AA67B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DBD1-8237-9EB9-C2BD-C0BAFEE1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20155-FCAE-1A05-E082-4BE460F5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5633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1833F-836E-B887-8AA6-D278B378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69850-A773-AA66-C8DD-D548B815A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C36DD-6220-7386-E7D1-67D2B93D2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290E6-98C9-7D07-44F9-A7E53B3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F374-E51C-0DB0-2079-274333DD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4322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E84E-F6E8-59E4-9461-19496D943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3EEC7-0376-6FA0-255D-D7F78F284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61174-3AE6-D415-7801-714F32D7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10A7C-0A17-BCCC-6A8F-9E6FF007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6B704-E271-859F-C301-BE63C1FB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498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E0BA-4B40-47A7-48CD-91C006FE3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432A1-8121-442F-C437-3BD303B04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945C5-5A5A-A464-D47C-6CCB367FE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28B03-FE2F-E5E0-3D61-2B0EF453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00C34-11A1-36F3-71F8-01418700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FEE65-E2A3-0164-140B-AA5D2AA38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072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5296-60E8-69B8-1534-0F8647F6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4A7-2FF1-79BF-3540-E8E38E6B4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44245-DF6E-EAEC-DDE2-9EE198D72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D127A6-940B-DFB1-5F5D-6B82890E9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BB3E24-F281-9922-13B3-DD729C895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E93B0A-6536-DE8E-2C45-EA9B52199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C3F10-466A-7081-0496-5E0BFE25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95EE8-4068-A2E1-3B1D-A8471CF5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6926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35E9-BE8C-9F44-875B-B52EAC77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3F15B-CC63-614B-97C9-2C8EE1858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FB72B-129E-965E-482D-5D312E9FF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2C38C0-52E0-1FCE-E0EE-3B4E7E94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8596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CED60-BBFA-16D0-69B4-91FF2299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657B26-4D02-86AD-AB9D-4630BCD2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6FDF5-7210-A422-4F6A-0A453E27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5100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E936E-13D3-E6BA-0AE2-810F3093A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B78C9-5326-0374-6EB9-5B064825E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3BD85-098D-AD4A-84C8-BBDD6C015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727AA-78A8-432B-D415-0DB6FF1E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3118E-D02A-4BAF-9951-D10386F9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1226F-9AB7-B5F0-DFC0-1C8FDAC9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0496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F422-5881-199D-02D1-14083780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3F0B82-C5CC-FC82-14EE-06E4AB700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99C2A-EA21-86E8-813C-2E713FA1A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2CB3B-F973-3B31-5CE3-59824E005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21610-0AB6-6F85-1E10-9498A5FD6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F60A1-4DAD-97D2-2BB6-45BDAEDDD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3784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99000">
              <a:srgbClr val="FC6FC2"/>
            </a:gs>
            <a:gs pos="24000">
              <a:srgbClr val="CBFFC0"/>
            </a:gs>
            <a:gs pos="92999">
              <a:srgbClr val="FFC6FF"/>
            </a:gs>
            <a:gs pos="82000">
              <a:schemeClr val="bg1">
                <a:lumMod val="95000"/>
              </a:schemeClr>
            </a:gs>
            <a:gs pos="65000">
              <a:srgbClr val="9BF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50E311-20A9-10C3-5F3C-F4F80BC0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49D08-0BFC-DD8D-CD60-238A1225D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F6A92-2F39-F567-840A-841DF38AE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A8F4C-E362-E256-D11B-3FC9D945C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C03B8-1BF7-DCF3-9DA2-2559C06FF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C58AB0-9D00-F209-A7DB-11D0E767FEE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748338" y="6672580"/>
            <a:ext cx="717550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FI" sz="800">
                <a:solidFill>
                  <a:srgbClr val="73737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Sensitivity: Open</a:t>
            </a:r>
          </a:p>
        </p:txBody>
      </p:sp>
    </p:spTree>
    <p:extLst>
      <p:ext uri="{BB962C8B-B14F-4D97-AF65-F5344CB8AC3E}">
        <p14:creationId xmlns:p14="http://schemas.microsoft.com/office/powerpoint/2010/main" val="3572855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8.wdp"/><Relationship Id="rId7" Type="http://schemas.microsoft.com/office/2007/relationships/hdphoto" Target="../media/hdphoto1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microsoft.com/office/2007/relationships/hdphoto" Target="../media/hdphoto9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hyperlink" Target="https://www.google.com/chrom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treehouse.com/" TargetMode="External"/><Relationship Id="rId2" Type="http://schemas.openxmlformats.org/officeDocument/2006/relationships/hyperlink" Target="https://chat.openai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odecademy.com/catalog/subject/web-development" TargetMode="External"/><Relationship Id="rId4" Type="http://schemas.openxmlformats.org/officeDocument/2006/relationships/hyperlink" Target="https://www.udemy.com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13.wdp"/><Relationship Id="rId4" Type="http://schemas.microsoft.com/office/2007/relationships/hdphoto" Target="../media/hdphoto12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4.wdp"/><Relationship Id="rId4" Type="http://schemas.microsoft.com/office/2007/relationships/hdphoto" Target="../media/hdphoto4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linkedin.com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6.wdp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5.wdp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6.wdp"/><Relationship Id="rId5" Type="http://schemas.openxmlformats.org/officeDocument/2006/relationships/image" Target="../media/image21.png"/><Relationship Id="rId4" Type="http://schemas.microsoft.com/office/2007/relationships/hdphoto" Target="../media/hdphoto15.wdp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hdphoto" Target="../media/hdphoto19.wdp"/><Relationship Id="rId3" Type="http://schemas.openxmlformats.org/officeDocument/2006/relationships/image" Target="../media/image2.png"/><Relationship Id="rId7" Type="http://schemas.microsoft.com/office/2007/relationships/hdphoto" Target="../media/hdphoto18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7.wdp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20.wdp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roadmap.sh/frontend" TargetMode="External"/><Relationship Id="rId2" Type="http://schemas.openxmlformats.org/officeDocument/2006/relationships/hyperlink" Target="https://fullstackopen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2999">
              <a:srgbClr val="FFC6FF">
                <a:alpha val="72000"/>
              </a:srgbClr>
            </a:gs>
            <a:gs pos="56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A9C64C4-80C6-D861-2159-FD1CB06A0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1095684" y="-647113"/>
            <a:ext cx="10000632" cy="9176518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5396D2-41DC-8B8E-206D-AB53A78E34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Polku Frontend-kehittäjäksi vuonna 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8441A-6928-DCFA-4C44-D771291EFA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Erkka Virtanen, DNA</a:t>
            </a:r>
          </a:p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9.2.2024</a:t>
            </a:r>
          </a:p>
        </p:txBody>
      </p:sp>
      <p:pic>
        <p:nvPicPr>
          <p:cNvPr id="4" name="Picture 3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9B839DEF-F468-C820-48DF-879511828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466" y="5009857"/>
            <a:ext cx="1315830" cy="1315830"/>
          </a:xfrm>
          <a:prstGeom prst="rect">
            <a:avLst/>
          </a:prstGeom>
        </p:spPr>
      </p:pic>
      <p:pic>
        <p:nvPicPr>
          <p:cNvPr id="7" name="Picture 6" descr="A blue circle with black text&#10;&#10;Description automatically generated">
            <a:extLst>
              <a:ext uri="{FF2B5EF4-FFF2-40B4-BE49-F238E27FC236}">
                <a16:creationId xmlns:a16="http://schemas.microsoft.com/office/drawing/2014/main" id="{C6977C01-5C91-8062-72AD-2163973D2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763" y="4994031"/>
            <a:ext cx="1315830" cy="13158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3B8D1-8B8A-F80A-D20A-70413551A8A7}"/>
              </a:ext>
            </a:extLst>
          </p:cNvPr>
          <p:cNvSpPr txBox="1"/>
          <p:nvPr/>
        </p:nvSpPr>
        <p:spPr>
          <a:xfrm>
            <a:off x="5832100" y="5277776"/>
            <a:ext cx="527800" cy="779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460340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Miten päästä alkuun?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atin typeface="Source Sans Pro" panose="020B0503030403020204" pitchFamily="34" charset="0"/>
                <a:ea typeface="Source Sans Pro" panose="020B0503030403020204" pitchFamily="34" charset="0"/>
              </a:rPr>
              <a:t>Tässä lista konkreettisista minimiasioista, jotka tarvitset alkuun pääsemiseen. Ei huolta, kaikki niistä ovat ilmaisia!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3FDCB5-582A-5596-AF7B-1CCC690E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681828"/>
            <a:ext cx="3176172" cy="31761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71A4F9-8AD6-EE0C-5FB8-0B1C4DB7248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A18141-C6CD-45ED-B1A8-6805DBAE485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B9C2A4-D900-B861-1E00-1AEF96CE2AA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1E1D89-DBCD-CB41-BE22-5F7334FA2F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67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Työkalut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Tietokone (M</a:t>
            </a:r>
            <a:r>
              <a:rPr lang="en-GB" dirty="0"/>
              <a:t>a</a:t>
            </a:r>
            <a:r>
              <a:rPr lang="en-FI" dirty="0"/>
              <a:t>c, Windows tai Linux)</a:t>
            </a:r>
          </a:p>
          <a:p>
            <a:r>
              <a:rPr lang="en-FI" dirty="0"/>
              <a:t>Tekstieditori VSCode (</a:t>
            </a:r>
            <a:r>
              <a:rPr lang="en-GB" dirty="0"/>
              <a:t>https://</a:t>
            </a:r>
            <a:r>
              <a:rPr lang="en-GB" dirty="0" err="1"/>
              <a:t>code.visualstudio.com</a:t>
            </a:r>
            <a:r>
              <a:rPr lang="en-GB" dirty="0"/>
              <a:t>/</a:t>
            </a:r>
            <a:r>
              <a:rPr lang="en-FI" dirty="0"/>
              <a:t>) Atom, Sublime, WebStorm,</a:t>
            </a:r>
          </a:p>
          <a:p>
            <a:r>
              <a:rPr lang="en-FI" dirty="0"/>
              <a:t>Selain Chrome (</a:t>
            </a:r>
            <a:r>
              <a:rPr lang="en-GB" dirty="0">
                <a:hlinkClick r:id="rId2"/>
              </a:rPr>
              <a:t>https://www.google.com/chrome/</a:t>
            </a:r>
            <a:r>
              <a:rPr lang="en-FI" dirty="0"/>
              <a:t>), (Fire Fox, Safari)</a:t>
            </a:r>
          </a:p>
          <a:p>
            <a:r>
              <a:rPr lang="en-FI" dirty="0"/>
              <a:t>Node Js (</a:t>
            </a:r>
            <a:r>
              <a:rPr lang="en-GB" dirty="0">
                <a:hlinkClick r:id="rId3"/>
              </a:rPr>
              <a:t>https://nodejs.org/en</a:t>
            </a:r>
            <a:r>
              <a:rPr lang="en-GB" dirty="0"/>
              <a:t>, LTS-</a:t>
            </a:r>
            <a:r>
              <a:rPr lang="en-GB" dirty="0" err="1"/>
              <a:t>versio</a:t>
            </a:r>
            <a:r>
              <a:rPr lang="en-FI" dirty="0"/>
              <a:t>)</a:t>
            </a:r>
          </a:p>
          <a:p>
            <a:r>
              <a:rPr lang="en-FI" dirty="0"/>
              <a:t>Terminaali, valmiiksi asennettu (iterm2)</a:t>
            </a:r>
          </a:p>
          <a:p>
            <a:r>
              <a:rPr lang="en-FI" dirty="0"/>
              <a:t>Git versionhallinta (windowsille </a:t>
            </a:r>
            <a:r>
              <a:rPr lang="en-GB" dirty="0"/>
              <a:t>https://git-</a:t>
            </a:r>
            <a:r>
              <a:rPr lang="en-GB" dirty="0" err="1"/>
              <a:t>scm.com</a:t>
            </a:r>
            <a:r>
              <a:rPr lang="en-GB" dirty="0"/>
              <a:t>/download/win</a:t>
            </a:r>
            <a:r>
              <a:rPr lang="en-FI" dirty="0"/>
              <a:t>)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422787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Kielet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HTML</a:t>
            </a:r>
          </a:p>
          <a:p>
            <a:r>
              <a:rPr lang="fi-FI" dirty="0"/>
              <a:t>CSS</a:t>
            </a:r>
          </a:p>
          <a:p>
            <a:r>
              <a:rPr lang="fi-FI" dirty="0"/>
              <a:t>JavaScript (</a:t>
            </a:r>
            <a:r>
              <a:rPr lang="fi-FI" dirty="0" err="1"/>
              <a:t>TypeScript</a:t>
            </a:r>
            <a:r>
              <a:rPr lang="fi-FI" dirty="0"/>
              <a:t>) (</a:t>
            </a:r>
            <a:r>
              <a:rPr lang="fi-FI" dirty="0" err="1"/>
              <a:t>EcmaScript</a:t>
            </a:r>
            <a:r>
              <a:rPr lang="fi-FI" dirty="0"/>
              <a:t>)</a:t>
            </a:r>
          </a:p>
          <a:p>
            <a:r>
              <a:rPr lang="fi-FI" dirty="0" err="1"/>
              <a:t>Php</a:t>
            </a:r>
            <a:endParaRPr lang="fi-FI" dirty="0"/>
          </a:p>
          <a:p>
            <a:r>
              <a:rPr lang="fi-FI" dirty="0"/>
              <a:t>Python</a:t>
            </a:r>
          </a:p>
          <a:p>
            <a:r>
              <a:rPr lang="fi-FI" dirty="0" err="1"/>
              <a:t>Bash</a:t>
            </a:r>
            <a:endParaRPr lang="fi-FI" dirty="0"/>
          </a:p>
          <a:p>
            <a:r>
              <a:rPr lang="fi-FI" dirty="0" err="1"/>
              <a:t>Ruby</a:t>
            </a:r>
            <a:endParaRPr lang="fi-FI" dirty="0"/>
          </a:p>
          <a:p>
            <a:pPr marL="0" indent="0">
              <a:buNone/>
            </a:pP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34276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Teknologiat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JSON</a:t>
            </a:r>
          </a:p>
          <a:p>
            <a:r>
              <a:rPr lang="fi-FI" dirty="0"/>
              <a:t>REST API</a:t>
            </a:r>
          </a:p>
          <a:p>
            <a:r>
              <a:rPr lang="fi-FI" dirty="0" err="1"/>
              <a:t>Git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27618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Suosittelemani Stackki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HTML, CSS, JavaScript (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TypeScript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)</a:t>
            </a:r>
          </a:p>
          <a:p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React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,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Next.Js</a:t>
            </a:r>
            <a:endParaRPr lang="fi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Tyylikirjasto</a:t>
            </a:r>
            <a:r>
              <a:rPr lang="fi-FI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, esim.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Bootstrap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03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Mistä hakea tietoa?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MDN (</a:t>
            </a:r>
            <a:r>
              <a:rPr lang="fi-FI" dirty="0" err="1"/>
              <a:t>https</a:t>
            </a:r>
            <a:r>
              <a:rPr lang="fi-FI" dirty="0"/>
              <a:t>://</a:t>
            </a:r>
            <a:r>
              <a:rPr lang="fi-FI" dirty="0" err="1"/>
              <a:t>developer.mozilla.org</a:t>
            </a:r>
            <a:r>
              <a:rPr lang="fi-FI" dirty="0"/>
              <a:t>/en-US/) </a:t>
            </a:r>
          </a:p>
          <a:p>
            <a:r>
              <a:rPr lang="en-GB" dirty="0"/>
              <a:t>Stack Overflow (</a:t>
            </a:r>
            <a:r>
              <a:rPr lang="en-GB" dirty="0">
                <a:hlinkClick r:id="rId2"/>
              </a:rPr>
              <a:t>https://stackoverflow.com/</a:t>
            </a:r>
            <a:r>
              <a:rPr lang="en-GB" dirty="0"/>
              <a:t>)</a:t>
            </a:r>
          </a:p>
          <a:p>
            <a:r>
              <a:rPr lang="en-GB" dirty="0"/>
              <a:t>YouTube</a:t>
            </a:r>
            <a:endParaRPr lang="fi-FI" dirty="0"/>
          </a:p>
          <a:p>
            <a:r>
              <a:rPr lang="fi-FI" dirty="0" err="1"/>
              <a:t>ChatGPT</a:t>
            </a:r>
            <a:r>
              <a:rPr lang="fi-FI" dirty="0"/>
              <a:t> (</a:t>
            </a:r>
            <a:r>
              <a:rPr lang="fi-FI" dirty="0">
                <a:hlinkClick r:id="rId3"/>
              </a:rPr>
              <a:t>https://chat.openai.com/</a:t>
            </a:r>
            <a:r>
              <a:rPr lang="fi-FI" dirty="0"/>
              <a:t>, vaatii rekisteröitymisen)</a:t>
            </a:r>
          </a:p>
          <a:p>
            <a:r>
              <a:rPr lang="fi-FI" dirty="0"/>
              <a:t>Kaverit, tuttavat, kollegat…</a:t>
            </a:r>
          </a:p>
          <a:p>
            <a:r>
              <a:rPr lang="fi-FI" dirty="0"/>
              <a:t>Foorumit, </a:t>
            </a:r>
            <a:r>
              <a:rPr lang="fi-FI" dirty="0" err="1"/>
              <a:t>Discord</a:t>
            </a:r>
            <a:r>
              <a:rPr lang="fi-FI" dirty="0"/>
              <a:t>…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225094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Kurssit ja luennot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YouTube (</a:t>
            </a:r>
            <a:r>
              <a:rPr lang="en-GB" dirty="0" err="1"/>
              <a:t>esittele</a:t>
            </a:r>
            <a:r>
              <a:rPr lang="en-GB" dirty="0"/>
              <a:t> </a:t>
            </a:r>
            <a:r>
              <a:rPr lang="en-GB" dirty="0" err="1"/>
              <a:t>muutamat</a:t>
            </a:r>
            <a:r>
              <a:rPr lang="en-GB" dirty="0"/>
              <a:t> </a:t>
            </a:r>
            <a:r>
              <a:rPr lang="en-GB" dirty="0" err="1"/>
              <a:t>hyvät</a:t>
            </a:r>
            <a:r>
              <a:rPr lang="en-GB" dirty="0"/>
              <a:t>)</a:t>
            </a:r>
            <a:endParaRPr lang="fi-FI" dirty="0"/>
          </a:p>
          <a:p>
            <a:r>
              <a:rPr lang="fi-FI" dirty="0" err="1"/>
              <a:t>ChatGPT</a:t>
            </a:r>
            <a:r>
              <a:rPr lang="fi-FI" dirty="0"/>
              <a:t> (</a:t>
            </a:r>
            <a:r>
              <a:rPr lang="fi-FI" dirty="0">
                <a:hlinkClick r:id="rId2"/>
              </a:rPr>
              <a:t>https://chat.openai.com/</a:t>
            </a:r>
            <a:r>
              <a:rPr lang="fi-FI" dirty="0"/>
              <a:t>, vaatii rekisteröitymisen)</a:t>
            </a:r>
          </a:p>
          <a:p>
            <a:r>
              <a:rPr lang="fi-FI" dirty="0">
                <a:hlinkClick r:id="rId3"/>
              </a:rPr>
              <a:t>https://teamtreehouse.com/</a:t>
            </a:r>
            <a:endParaRPr lang="fi-FI" dirty="0"/>
          </a:p>
          <a:p>
            <a:r>
              <a:rPr lang="en-GB" dirty="0">
                <a:hlinkClick r:id="rId4"/>
              </a:rPr>
              <a:t>https://www.udemy.com/</a:t>
            </a:r>
            <a:endParaRPr lang="en-GB" dirty="0"/>
          </a:p>
          <a:p>
            <a:r>
              <a:rPr lang="en-GB" dirty="0">
                <a:hlinkClick r:id="rId5"/>
              </a:rPr>
              <a:t>https://www.codecademy.com/catalog/subject/web-development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www.coursera.org</a:t>
            </a:r>
            <a:r>
              <a:rPr lang="en-GB" dirty="0"/>
              <a:t>/</a:t>
            </a:r>
            <a:r>
              <a:rPr lang="en-GB" dirty="0" err="1"/>
              <a:t>courses?query</a:t>
            </a:r>
            <a:r>
              <a:rPr lang="en-GB" dirty="0"/>
              <a:t>=web%20development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419745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Hyödynnä Tekoälyä!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ChatGPT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voi toimia sinun henkilökohtaisena koodi-tuutorinasi!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Siltä on helppo kysyä ”tyhmiä kysymyksiä” ilman huolta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Muista silti aina olla hieman varovainen sen vastausten kanssa, joskus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ChatGPT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hallusinoi API-kutsuja tai antaa virheellistä tietoa</a:t>
            </a:r>
          </a:p>
          <a:p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https://</a:t>
            </a:r>
            <a:r>
              <a:rPr lang="en-GB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chat.openai.com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/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77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Miten pysyä aallon harjalla?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HackerNews</a:t>
            </a:r>
            <a:endParaRPr lang="fi-FI" dirty="0"/>
          </a:p>
          <a:p>
            <a:r>
              <a:rPr lang="fi-FI" dirty="0" err="1"/>
              <a:t>Reddit</a:t>
            </a:r>
            <a:endParaRPr lang="fi-FI" dirty="0"/>
          </a:p>
          <a:p>
            <a:r>
              <a:rPr lang="fi-FI" dirty="0"/>
              <a:t>Kollegat</a:t>
            </a:r>
          </a:p>
          <a:p>
            <a:r>
              <a:rPr lang="fi-FI" dirty="0"/>
              <a:t>Yleinen kiinnostuneisuus</a:t>
            </a:r>
            <a:endParaRPr lang="en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559929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Millaista työ sitten on käytännössä?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FFADEA-FF04-8C4A-1D42-72BFB56AF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29" y="3193367"/>
            <a:ext cx="3235569" cy="32355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D5ADCD-F31E-358A-F95A-4E7EDC28BD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EF2A7E-A0E9-60D8-8190-E231400995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11DB158-6B62-BD64-BE8D-EB61427D61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94DEF0-0C1F-BC47-21EE-A9658C473F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56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971"/>
            <a:ext cx="12192000" cy="1885706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pPr algn="ctr"/>
            <a:r>
              <a:rPr lang="en-FI" sz="5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Kenelle tämä on tarkoitettu?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Kaikille, jotka ovat kiinnostuneita saamaan konkreettisia työkaluja ensimmäistä junior frontend-devaajan työpaikkaa varten</a:t>
            </a:r>
          </a:p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Aikaisemmasta IT-alan koulutuksesta on hyötyä, mutta se ei ole pakollista, tärkeintä on oma kiinnostus ja asenne</a:t>
            </a:r>
          </a:p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Tarvitset vain tietokoneen ja avoimen mielen!</a:t>
            </a:r>
          </a:p>
          <a:p>
            <a:endParaRPr lang="en-FI" dirty="0">
              <a:ln w="0"/>
              <a:effectLst>
                <a:glow rad="38100">
                  <a:schemeClr val="bg1">
                    <a:lumMod val="75000"/>
                    <a:alpha val="40000"/>
                  </a:schemeClr>
                </a:glow>
                <a:outerShdw blurRad="50800" dist="63500" dir="2700000" algn="tl" rotWithShape="0">
                  <a:schemeClr val="bg1">
                    <a:lumMod val="75000"/>
                    <a:alpha val="40000"/>
                  </a:schemeClr>
                </a:outerShdw>
              </a:effectLst>
              <a:latin typeface="Source Sans Pro" panose="020B0503030403020204" pitchFamily="34" charset="0"/>
              <a:ea typeface="Source Sans Pro" panose="020B0503030403020204" pitchFamily="34" charset="0"/>
              <a:cs typeface="Fira Code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F2614-90E7-308D-127D-6CDD6FC71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6555" y="3485678"/>
            <a:ext cx="3063875" cy="3063875"/>
          </a:xfrm>
          <a:prstGeom prst="rect">
            <a:avLst/>
          </a:prstGeom>
          <a:effectLst>
            <a:softEdge rad="12700"/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A80485-E923-9D8C-81E4-B43305394C6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E66EBF-4A95-EF16-C44B-1DCA8357953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F37E1A7-F2A6-7AA5-45F9-DD3AB987FEB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30A634-3228-8A20-1CE7-2953A63EC10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36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Millaista se työ sitten oikeasti 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Ketterä kehitys (Agile </a:t>
            </a:r>
            <a:r>
              <a:rPr lang="fi-FI" dirty="0" err="1"/>
              <a:t>development</a:t>
            </a:r>
            <a:r>
              <a:rPr lang="fi-FI" dirty="0"/>
              <a:t>)</a:t>
            </a:r>
          </a:p>
          <a:p>
            <a:r>
              <a:rPr lang="fi-FI" dirty="0"/>
              <a:t>2 viikon sprintit</a:t>
            </a:r>
          </a:p>
          <a:p>
            <a:r>
              <a:rPr lang="fi-FI" dirty="0"/>
              <a:t>Demot</a:t>
            </a:r>
          </a:p>
          <a:p>
            <a:r>
              <a:rPr lang="fi-FI" dirty="0" err="1"/>
              <a:t>Dailyt</a:t>
            </a:r>
            <a:endParaRPr lang="fi-FI" dirty="0"/>
          </a:p>
          <a:p>
            <a:r>
              <a:rPr lang="fi-FI" dirty="0" err="1"/>
              <a:t>Refinementit</a:t>
            </a:r>
            <a:r>
              <a:rPr lang="fi-FI" dirty="0"/>
              <a:t>, Retrot ja muut palaverit</a:t>
            </a:r>
          </a:p>
          <a:p>
            <a:r>
              <a:rPr lang="fi-FI" dirty="0"/>
              <a:t>Koodausta</a:t>
            </a:r>
          </a:p>
          <a:p>
            <a:r>
              <a:rPr lang="fi-FI" dirty="0"/>
              <a:t>Hyvin paljon yhteistyötä! (Soft </a:t>
            </a:r>
            <a:r>
              <a:rPr lang="fi-FI" dirty="0" err="1"/>
              <a:t>skills</a:t>
            </a:r>
            <a:r>
              <a:rPr lang="fi-FI" dirty="0"/>
              <a:t>)</a:t>
            </a:r>
          </a:p>
          <a:p>
            <a:pPr marL="0" indent="0">
              <a:buNone/>
            </a:pPr>
            <a:endParaRPr lang="fi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8855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Softan tekeminen on ryhmätyötä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Kuva yksinäisestä koodarista kirjoittamassa koodia pienessä kopissa on vanhentunut (osittain)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Softan tekemisessä pitää kuunnella monta eri osapuolta(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stakeholderia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)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Usein asioita puidaan monissa keskusteluissa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Slackissa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ja palavereissa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Tärkeintä on selkeä ja aikainen kommunikaatio, sekä avun pyytäminen!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Jos eteen tulee ongelma, kysy kaverilta! Tiimi on sinun paras apurisi!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7376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Työkieli on Englanti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Käytännössä useimmissa firmoissa on työkielenä englanti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Usein kaikki dokumentaatio on englanniksi ja sinulla on työkavereita ympäri maailmaa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Suurin osa IT-alan sanastosta on englanniksi ja englanninkielisiä termejä käytetään suomen seassa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Jos englanninkielentaitosi on ruosteessa, sitä on hyvä petrata! Mutta älä anna sen estää tavoitteitasi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Termit tulevat tutuiksi kun kieltä käyttää oikeassa kontekstissa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8634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Esimerkkityöpäivä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08.00 – Avaa tietokone ja lue sähköpostit ja uudet viestit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09.00 – Tiimin Daily-palaveri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09.30 – 11.00 Nopea Huddle työkaverin kanssa tekeillä olevasta featuresta, asian koodaamista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11.00-12.00 Lounastauko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12.00 – 13.00 Lisää koodailua, viestittelyä Designerin kanssa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13.00 – 15.00 Refinement Meeting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Klo 15.00- 16.00 Päivän viimeiset koodailut, asioiden laittaminen valmiiksi huomista varten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9312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Ensimmäistä</a:t>
            </a:r>
            <a:b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työpaikkaa hakiessa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59F01-D6E0-DA7C-EB82-4B5ED9D7E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314" y="2728131"/>
            <a:ext cx="3882683" cy="38826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B64542-9005-76C9-8D46-E329F44820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3DE70E-53A7-A4D7-A5B5-140717E0E7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80F6B4-BDDC-FBF2-5C84-383587E536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8EF3A2-5204-D115-8143-089207773A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30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GitHub-Profiilin Luonti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Mene osoitteeseen 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https://github.com/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ja </a:t>
            </a: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luo itsellesi oma GitHub -tili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Valitse asiallinen nimi, joita voit käyttää koko tulevan urasi ajan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Vaikka työnantajasi vaihtuisi, profiilisi pysyy sinulla ja kehittyy eteenpäin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Alat rakentamaan omaa portfoliotasi </a:t>
            </a:r>
            <a:b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</a:b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ja asiantuntijasuuttasi heti tänään!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53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GitHubin käyttö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Aina kun aloitat uuden projektin, oli se sitten vakava tai ei-vakava, ensimmäinen askel on luoda sille oma GitHub repositorio (repo)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Ota tämä tavaksi, niin jatkossakin omat projektisi pysyvät helposti organisoituna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Näin sinun on myös helppo jakaa projektisi muiden ihmisten kanssa ja julkaista se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Muista luoda uusi repo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private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-tilassa, ennen kuin olet </a:t>
            </a:r>
            <a:b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</a:b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valmis näyttämään sen koko internetille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74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9414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Luo tili heti tänään!</a:t>
            </a:r>
            <a:b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 </a:t>
            </a: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Älä odota!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8675" y="5539495"/>
            <a:ext cx="3494649" cy="72062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https://github.com/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382" y="2573704"/>
            <a:ext cx="4848664" cy="2727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3BCABD-400E-C5DC-C6CD-90FF844A4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69" y="3429000"/>
            <a:ext cx="3191413" cy="319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111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43" y="0"/>
            <a:ext cx="11086514" cy="2307981"/>
          </a:xfrm>
        </p:spPr>
        <p:txBody>
          <a:bodyPr>
            <a:normAutofit fontScale="90000"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Olet osaava tyyppi, mutta miten tuot sen muille ilmi?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799" y="2009225"/>
            <a:ext cx="10936458" cy="4351338"/>
          </a:xfrm>
        </p:spPr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Mene osoitteeseen 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https://www.linkedin.com/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ja </a:t>
            </a: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luo itsellesi oma LinkedIn –tili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Täytä profiilisi huolellisesti, lisää GitHub –profiilisi, täytä koulutuksesi, pyydä kaikkia tuttujasi kavereiksesi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Pyydä entisiä ja nykyisiä työkavereita kirjoittamaan sinulle suosituksia vahvuuksistasi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D66CA0-3C14-B75B-4FB2-CE5FB7080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476" y="5120640"/>
            <a:ext cx="4573780" cy="123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71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9414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Luo tili heti tänään!</a:t>
            </a:r>
            <a:b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 Älä odota!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195" y="5539495"/>
            <a:ext cx="4270130" cy="720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https://</a:t>
            </a:r>
            <a:r>
              <a:rPr lang="en-GB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www.linkedin.com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/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25BD36-6881-4D22-A5B9-540F27EAE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387" y="2926281"/>
            <a:ext cx="6315223" cy="17120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7CC502-F929-79B8-2939-4904C755C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4280" y="3760957"/>
            <a:ext cx="3097043" cy="309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1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9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Kuka minä olen?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DNA:lla töissä frontend-kehittäjänä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Tehnyt webbi-kehitystä vuodesta 2017</a:t>
            </a:r>
            <a:b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ammatikseni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TypeScript, React, CSS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Picture 4" descr="A person wearing glasses and a black jacket&#10;&#10;Description automatically generated">
            <a:extLst>
              <a:ext uri="{FF2B5EF4-FFF2-40B4-BE49-F238E27FC236}">
                <a16:creationId xmlns:a16="http://schemas.microsoft.com/office/drawing/2014/main" id="{362F6710-7401-9B8D-4519-8610658528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8" r="14382"/>
          <a:stretch/>
        </p:blipFill>
        <p:spPr>
          <a:xfrm>
            <a:off x="6784502" y="3601761"/>
            <a:ext cx="2143889" cy="23245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45DD0835-FD6F-CD1F-F4EC-DF747F5DF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287" y="3794537"/>
            <a:ext cx="2131812" cy="2131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02C94-638B-C05D-76FE-ED95BD2537B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F5CDCB-A177-D470-D763-0F7BE0709F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E7DD74-A34E-657F-4D53-109D8327B18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58B366-ABDD-4360-1D45-260E2FED4F3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746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Harjoittelut (Trainee)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Yritä hakea harjoittelijaksi joko koulun kautta tai ihan vaan laittamalla viestiä mielenkiintoisiin firmoihin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Etsi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LinkedInistä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mielenkiintoinen yritys ja etsi yrityksen sopivia kontaktihenkilöitä, sitten vain kirjoita kohtelias viesti missä esittelet itsesi ja kysyt mahdollisista harjoittelupaikoista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Kesätöissä sama juttu (Ole ajoissa! Lähesty potentiaalisia firmoja jo tammi-helmikuussa)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3834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Haastattelussa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Korosta ryhmätyötaitojasi teknisen osaamisen lisäksi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Älä pelkää, jos tarjottu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tekki-stäkki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on sinulle uusi, ole valmis oppimaan työssä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Testaaminen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95635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3293" y="606251"/>
            <a:ext cx="11746523" cy="1465604"/>
          </a:xfrm>
        </p:spPr>
        <p:txBody>
          <a:bodyPr>
            <a:normAutofit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Tiivistelmä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B64542-9005-76C9-8D46-E329F448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3DE70E-53A7-A4D7-A5B5-140717E0E7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80F6B4-BDDC-FBF2-5C84-383587E536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8EF3A2-5204-D115-8143-089207773A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290DA0-E2F5-71E4-5652-933534BC63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36491" y="2116781"/>
            <a:ext cx="3792627" cy="379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313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Tiivistelmä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Lataa työkalut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Github-profiili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LinkedIn-profiili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Aloita uusi projekti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Github-repo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Koodaile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Kehity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437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38" y="1114646"/>
            <a:ext cx="11746523" cy="1465604"/>
          </a:xfrm>
        </p:spPr>
        <p:txBody>
          <a:bodyPr>
            <a:normAutofit/>
          </a:bodyPr>
          <a:lstStyle/>
          <a:p>
            <a:pPr algn="ctr"/>
            <a:r>
              <a:rPr lang="en-GB" sz="88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KIITOS</a:t>
            </a:r>
            <a:r>
              <a:rPr lang="en-GB" sz="72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!</a:t>
            </a:r>
            <a:endParaRPr lang="en-FI" sz="7200" b="1" spc="60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11893-82F2-31E3-D3A7-8DEE0480D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88" y="2580250"/>
            <a:ext cx="3896751" cy="38967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B367C115-A09F-C515-D246-24BF36E6E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3659" y="5101265"/>
            <a:ext cx="1315830" cy="1315830"/>
          </a:xfrm>
          <a:prstGeom prst="rect">
            <a:avLst/>
          </a:prstGeom>
        </p:spPr>
      </p:pic>
      <p:pic>
        <p:nvPicPr>
          <p:cNvPr id="6" name="Picture 5" descr="A blue circle with black text&#10;&#10;Description automatically generated">
            <a:extLst>
              <a:ext uri="{FF2B5EF4-FFF2-40B4-BE49-F238E27FC236}">
                <a16:creationId xmlns:a16="http://schemas.microsoft.com/office/drawing/2014/main" id="{EB609441-CE88-16C8-8846-7B33B097E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16" y="5193042"/>
            <a:ext cx="1315830" cy="13158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7F1EAF-F85F-C3C0-0246-9BBCE9C3282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0A28B3-6BB7-99DE-D7B5-1E1DE4069A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F4796E7-F5DD-E1B3-38FC-3694D05E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1ABA37D-49D9-3D35-0448-7AED609520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596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58E5-BF87-C876-AD03-A2BF064DF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Sanasto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8C58C-642F-8E1D-3BC8-D4890AE14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Git – maailman suosituin versionhallintaohjelma</a:t>
            </a:r>
          </a:p>
          <a:p>
            <a:r>
              <a:rPr lang="en-FI" dirty="0"/>
              <a:t>VsCode – suosittu ilmainen tekstieditori</a:t>
            </a:r>
          </a:p>
          <a:p>
            <a:r>
              <a:rPr lang="en-FI" dirty="0"/>
              <a:t>Slack</a:t>
            </a:r>
          </a:p>
          <a:p>
            <a:r>
              <a:rPr lang="en-FI" dirty="0"/>
              <a:t>Stakeholder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A855A-4BBB-24D2-671E-E487B58C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" y="4530579"/>
            <a:ext cx="2327421" cy="232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3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1A716-0B11-91F1-641B-A5F54559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0D94-B33D-0666-25FE-75548F440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https://fullstackopen.com/</a:t>
            </a:r>
            <a:endParaRPr lang="en-GB" dirty="0"/>
          </a:p>
          <a:p>
            <a:r>
              <a:rPr lang="en-GB" dirty="0">
                <a:hlinkClick r:id="rId3"/>
              </a:rPr>
              <a:t>https://roadmap.sh/frontend</a:t>
            </a:r>
            <a:endParaRPr lang="en-GB" dirty="0"/>
          </a:p>
          <a:p>
            <a:r>
              <a:rPr lang="en-GB" dirty="0"/>
              <a:t>https://www.w3schools.com/html/</a:t>
            </a:r>
            <a:r>
              <a:rPr lang="en-GB" dirty="0" err="1"/>
              <a:t>default.asp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182809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742" y="1701555"/>
            <a:ext cx="10515600" cy="1325563"/>
          </a:xfrm>
        </p:spPr>
        <p:txBody>
          <a:bodyPr>
            <a:normAutofit/>
          </a:bodyPr>
          <a:lstStyle/>
          <a:p>
            <a:r>
              <a:rPr lang="en-FI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Aloitetaan!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40D492-88F2-5E7F-2713-F9B58B9AF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975" y="3319975"/>
            <a:ext cx="3538025" cy="35380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25DB7F-4A37-8B3E-D327-632CE236432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058D10-B077-DA58-1788-DEA87B0673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3F795B-85CA-8BD5-DA67-4E6A04A51C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5881CB-C532-9CDD-E0CB-FD0C481DF7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97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DFFE"/>
            </a:gs>
            <a:gs pos="100000">
              <a:schemeClr val="bg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Sisältö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232460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9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Frontend, backend?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Tähän lyhyt selostus niiden eroista</a:t>
            </a:r>
          </a:p>
        </p:txBody>
      </p:sp>
    </p:spTree>
    <p:extLst>
      <p:ext uri="{BB962C8B-B14F-4D97-AF65-F5344CB8AC3E}">
        <p14:creationId xmlns:p14="http://schemas.microsoft.com/office/powerpoint/2010/main" val="258372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Full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Kaikille, jotka ovat kiinnostuneita saamaan konkreettisia työkaluja ensimmäisen junior frontend-devaajan työpaikkaa varten.</a:t>
            </a:r>
          </a:p>
        </p:txBody>
      </p:sp>
    </p:spTree>
    <p:extLst>
      <p:ext uri="{BB962C8B-B14F-4D97-AF65-F5344CB8AC3E}">
        <p14:creationId xmlns:p14="http://schemas.microsoft.com/office/powerpoint/2010/main" val="2549445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FFDFFE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Motivaatio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94A4-F636-FDAC-F3E8-140BF545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FI" dirty="0"/>
              <a:t>earning never stops</a:t>
            </a:r>
          </a:p>
        </p:txBody>
      </p:sp>
    </p:spTree>
    <p:extLst>
      <p:ext uri="{BB962C8B-B14F-4D97-AF65-F5344CB8AC3E}">
        <p14:creationId xmlns:p14="http://schemas.microsoft.com/office/powerpoint/2010/main" val="311275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2512"/>
            <a:ext cx="11105271" cy="2167005"/>
          </a:xfrm>
        </p:spPr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Fronttiteknologioita</a:t>
            </a:r>
            <a:b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on niin paljon…</a:t>
            </a:r>
          </a:p>
        </p:txBody>
      </p:sp>
      <p:pic>
        <p:nvPicPr>
          <p:cNvPr id="9" name="Content Placeholder 8" descr="A blue and black symbol&#10;&#10;Description automatically generated">
            <a:extLst>
              <a:ext uri="{FF2B5EF4-FFF2-40B4-BE49-F238E27FC236}">
                <a16:creationId xmlns:a16="http://schemas.microsoft.com/office/drawing/2014/main" id="{F54F5112-52DA-703C-091F-9E45D6164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212" y="2540623"/>
            <a:ext cx="1629329" cy="1474543"/>
          </a:xfrm>
        </p:spPr>
      </p:pic>
      <p:pic>
        <p:nvPicPr>
          <p:cNvPr id="11" name="Picture 10" descr="A green and blue letter v&#10;&#10;Description automatically generated">
            <a:extLst>
              <a:ext uri="{FF2B5EF4-FFF2-40B4-BE49-F238E27FC236}">
                <a16:creationId xmlns:a16="http://schemas.microsoft.com/office/drawing/2014/main" id="{8D1CEF0D-CCFA-7567-233A-F4E7CDC87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609" y="2540623"/>
            <a:ext cx="1644955" cy="16449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3A8072-9A81-B91C-6E2B-CD483E30F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632" y="2695063"/>
            <a:ext cx="2719877" cy="1165661"/>
          </a:xfrm>
          <a:prstGeom prst="rect">
            <a:avLst/>
          </a:prstGeom>
        </p:spPr>
      </p:pic>
      <p:pic>
        <p:nvPicPr>
          <p:cNvPr id="14" name="Picture 13" descr="A red and white logo&#10;&#10;Description automatically generated">
            <a:extLst>
              <a:ext uri="{FF2B5EF4-FFF2-40B4-BE49-F238E27FC236}">
                <a16:creationId xmlns:a16="http://schemas.microsoft.com/office/drawing/2014/main" id="{96D2E224-883A-6E73-D152-B9B8B979E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317377"/>
            <a:ext cx="2167005" cy="2167005"/>
          </a:xfrm>
          <a:prstGeom prst="rect">
            <a:avLst/>
          </a:prstGeom>
        </p:spPr>
      </p:pic>
      <p:pic>
        <p:nvPicPr>
          <p:cNvPr id="16" name="Picture 15" descr="A yellow and black logo&#10;&#10;Description automatically generated">
            <a:extLst>
              <a:ext uri="{FF2B5EF4-FFF2-40B4-BE49-F238E27FC236}">
                <a16:creationId xmlns:a16="http://schemas.microsoft.com/office/drawing/2014/main" id="{FD486AF8-10E8-E302-960E-7D128FFB98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4608" y="4631853"/>
            <a:ext cx="1644956" cy="1644956"/>
          </a:xfrm>
          <a:prstGeom prst="rect">
            <a:avLst/>
          </a:prstGeom>
        </p:spPr>
      </p:pic>
      <p:pic>
        <p:nvPicPr>
          <p:cNvPr id="1026" name="Picture 2" descr="nextjs&quot; Icon - Download for free – Iconduck">
            <a:extLst>
              <a:ext uri="{FF2B5EF4-FFF2-40B4-BE49-F238E27FC236}">
                <a16:creationId xmlns:a16="http://schemas.microsoft.com/office/drawing/2014/main" id="{BE961B60-E0C0-4284-422B-40EC63C2B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632" y="4618305"/>
            <a:ext cx="2597710" cy="1565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470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8606A23-AFE0-BF47-857B-E826FCEF7E84}">
  <we:reference id="1bc88095-842c-4f95-b4d8-085627455efa" version="1.0.0.7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3488</TotalTime>
  <Words>977</Words>
  <Application>Microsoft Macintosh PowerPoint</Application>
  <PresentationFormat>Widescreen</PresentationFormat>
  <Paragraphs>147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Fira Code</vt:lpstr>
      <vt:lpstr>Source Sans Pro</vt:lpstr>
      <vt:lpstr>Office Theme</vt:lpstr>
      <vt:lpstr>Polku Frontend-kehittäjäksi vuonna 2024</vt:lpstr>
      <vt:lpstr>Kenelle tämä on tarkoitettu?</vt:lpstr>
      <vt:lpstr>Kuka minä olen?</vt:lpstr>
      <vt:lpstr>Aloitetaan!</vt:lpstr>
      <vt:lpstr>Sisältö</vt:lpstr>
      <vt:lpstr>Frontend, backend?</vt:lpstr>
      <vt:lpstr>Full stack</vt:lpstr>
      <vt:lpstr>Motivaatio</vt:lpstr>
      <vt:lpstr>Fronttiteknologioita on niin paljon…</vt:lpstr>
      <vt:lpstr>Miten päästä alkuun?</vt:lpstr>
      <vt:lpstr>Työkalut</vt:lpstr>
      <vt:lpstr>Kielet</vt:lpstr>
      <vt:lpstr>Teknologiat</vt:lpstr>
      <vt:lpstr>Suosittelemani Stackki</vt:lpstr>
      <vt:lpstr>Mistä hakea tietoa?</vt:lpstr>
      <vt:lpstr>Kurssit ja luennot</vt:lpstr>
      <vt:lpstr>Hyödynnä Tekoälyä!</vt:lpstr>
      <vt:lpstr>Miten pysyä aallon harjalla?</vt:lpstr>
      <vt:lpstr>Millaista työ sitten on käytännössä?</vt:lpstr>
      <vt:lpstr>Millaista se työ sitten oikeasti on?</vt:lpstr>
      <vt:lpstr>Softan tekeminen on ryhmätyötä</vt:lpstr>
      <vt:lpstr>Työkieli on Englanti</vt:lpstr>
      <vt:lpstr>Esimerkkityöpäivä</vt:lpstr>
      <vt:lpstr>Ensimmäistä työpaikkaa hakiessa</vt:lpstr>
      <vt:lpstr>GitHub-Profiilin Luonti</vt:lpstr>
      <vt:lpstr>GitHubin käyttö</vt:lpstr>
      <vt:lpstr>Luo tili heti tänään!  Älä odota!</vt:lpstr>
      <vt:lpstr>Olet osaava tyyppi, mutta miten tuot sen muille ilmi?</vt:lpstr>
      <vt:lpstr>Luo tili heti tänään!  Älä odota!</vt:lpstr>
      <vt:lpstr>Harjoittelut (Trainee)</vt:lpstr>
      <vt:lpstr>Haastattelussa</vt:lpstr>
      <vt:lpstr>Tiivistelmä</vt:lpstr>
      <vt:lpstr>Tiivistelmä</vt:lpstr>
      <vt:lpstr>KIITOS!</vt:lpstr>
      <vt:lpstr>Sanasto</vt:lpstr>
      <vt:lpstr>Lähteet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Polku Frontend-kehittäjäksi vuonna 2024</dc:title>
  <dc:creator>Virtanen Erkka</dc:creator>
  <cp:lastModifiedBy>Virtanen Erkka</cp:lastModifiedBy>
  <cp:revision>11</cp:revision>
  <dcterms:created xsi:type="dcterms:W3CDTF">2023-12-27T10:00:06Z</dcterms:created>
  <dcterms:modified xsi:type="dcterms:W3CDTF">2024-01-31T07:58:30Z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9079aae-29ab-493c-b557-2a0104b8cd4c_Enabled">
    <vt:lpwstr>true</vt:lpwstr>
  </property>
  <property fmtid="{D5CDD505-2E9C-101B-9397-08002B2CF9AE}" pid="3" name="MSIP_Label_d9079aae-29ab-493c-b557-2a0104b8cd4c_SetDate">
    <vt:lpwstr>2024-01-29T09:41:45Z</vt:lpwstr>
  </property>
  <property fmtid="{D5CDD505-2E9C-101B-9397-08002B2CF9AE}" pid="4" name="MSIP_Label_d9079aae-29ab-493c-b557-2a0104b8cd4c_Method">
    <vt:lpwstr>Privileged</vt:lpwstr>
  </property>
  <property fmtid="{D5CDD505-2E9C-101B-9397-08002B2CF9AE}" pid="5" name="MSIP_Label_d9079aae-29ab-493c-b557-2a0104b8cd4c_Name">
    <vt:lpwstr>d9079aae-29ab-493c-b557-2a0104b8cd4c</vt:lpwstr>
  </property>
  <property fmtid="{D5CDD505-2E9C-101B-9397-08002B2CF9AE}" pid="6" name="MSIP_Label_d9079aae-29ab-493c-b557-2a0104b8cd4c_SiteId">
    <vt:lpwstr>1676489c-5c72-46b7-ba63-9ab90c4aad44</vt:lpwstr>
  </property>
  <property fmtid="{D5CDD505-2E9C-101B-9397-08002B2CF9AE}" pid="7" name="MSIP_Label_d9079aae-29ab-493c-b557-2a0104b8cd4c_ActionId">
    <vt:lpwstr>52aaf23e-d56d-45f0-901d-f09a5ba4d968</vt:lpwstr>
  </property>
  <property fmtid="{D5CDD505-2E9C-101B-9397-08002B2CF9AE}" pid="8" name="MSIP_Label_d9079aae-29ab-493c-b557-2a0104b8cd4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Sensitivity: Open</vt:lpwstr>
  </property>
</Properties>
</file>

<file path=docProps/thumbnail.jpeg>
</file>